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wmv" ContentType="video/unknown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0"/>
  </p:notesMasterIdLst>
  <p:handoutMasterIdLst>
    <p:handoutMasterId r:id="rId41"/>
  </p:handoutMasterIdLst>
  <p:sldIdLst>
    <p:sldId id="844" r:id="rId2"/>
    <p:sldId id="835" r:id="rId3"/>
    <p:sldId id="812" r:id="rId4"/>
    <p:sldId id="813" r:id="rId5"/>
    <p:sldId id="814" r:id="rId6"/>
    <p:sldId id="838" r:id="rId7"/>
    <p:sldId id="839" r:id="rId8"/>
    <p:sldId id="837" r:id="rId9"/>
    <p:sldId id="815" r:id="rId10"/>
    <p:sldId id="816" r:id="rId11"/>
    <p:sldId id="817" r:id="rId12"/>
    <p:sldId id="845" r:id="rId13"/>
    <p:sldId id="818" r:id="rId14"/>
    <p:sldId id="821" r:id="rId15"/>
    <p:sldId id="841" r:id="rId16"/>
    <p:sldId id="842" r:id="rId17"/>
    <p:sldId id="843" r:id="rId18"/>
    <p:sldId id="840" r:id="rId19"/>
    <p:sldId id="836" r:id="rId20"/>
    <p:sldId id="829" r:id="rId21"/>
    <p:sldId id="819" r:id="rId22"/>
    <p:sldId id="822" r:id="rId23"/>
    <p:sldId id="825" r:id="rId24"/>
    <p:sldId id="823" r:id="rId25"/>
    <p:sldId id="806" r:id="rId26"/>
    <p:sldId id="804" r:id="rId27"/>
    <p:sldId id="827" r:id="rId28"/>
    <p:sldId id="798" r:id="rId29"/>
    <p:sldId id="799" r:id="rId30"/>
    <p:sldId id="833" r:id="rId31"/>
    <p:sldId id="768" r:id="rId32"/>
    <p:sldId id="830" r:id="rId33"/>
    <p:sldId id="792" r:id="rId34"/>
    <p:sldId id="734" r:id="rId35"/>
    <p:sldId id="770" r:id="rId36"/>
    <p:sldId id="846" r:id="rId37"/>
    <p:sldId id="847" r:id="rId38"/>
    <p:sldId id="771" r:id="rId39"/>
  </p:sldIdLst>
  <p:sldSz cx="12192000" cy="6858000"/>
  <p:notesSz cx="7099300" cy="10234613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3" autoAdjust="0"/>
    <p:restoredTop sz="94618" autoAdjust="0"/>
  </p:normalViewPr>
  <p:slideViewPr>
    <p:cSldViewPr>
      <p:cViewPr varScale="1">
        <p:scale>
          <a:sx n="154" d="100"/>
          <a:sy n="154" d="100"/>
        </p:scale>
        <p:origin x="-128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times no reward accumulated at all, just sitting still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0.png"/><Relationship Id="rId14" Type="http://schemas.openxmlformats.org/officeDocument/2006/relationships/image" Target="../media/image37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52.png"/><Relationship Id="rId1" Type="http://schemas.openxmlformats.org/officeDocument/2006/relationships/vmlDrawing" Target="../drawings/vmlDrawing2.v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eg"/><Relationship Id="rId2" Type="http://schemas.openxmlformats.org/officeDocument/2006/relationships/video" Target="../media/media3.m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 smtClean="0">
              <a:latin typeface="Calibri"/>
              <a:cs typeface="Calibri"/>
            </a:endParaRPr>
          </a:p>
          <a:p>
            <a:pPr lvl="4"/>
            <a:endParaRPr lang="en-US" sz="5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Project 2: Multi-Agent </a:t>
            </a:r>
            <a:r>
              <a:rPr lang="en-US" sz="2400" dirty="0" err="1" smtClean="0">
                <a:latin typeface="Calibri"/>
                <a:cs typeface="Calibri"/>
              </a:rPr>
              <a:t>Pacman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Has been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Friday 2/21 at 5:00pm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Optional mini-contest, due Sunday 2/23 at 11:59pm.</a:t>
            </a:r>
          </a:p>
          <a:p>
            <a:pPr lvl="2"/>
            <a:endParaRPr lang="en-US" sz="400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Homework 4: MDPs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Has been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Monday at 11:59pm.</a:t>
            </a:r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95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[</a:t>
            </a:r>
            <a:r>
              <a:rPr lang="en-US" dirty="0" err="1" smtClean="0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2005]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TODDLER – 40s]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0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 smtClean="0">
                <a:latin typeface="Calibri" pitchFamily="34" charset="0"/>
              </a:rPr>
              <a:t>[You, in Project 3]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Crawler Bot</a:t>
            </a:r>
            <a:endParaRPr lang="en-US" dirty="0"/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Offline Solution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Online Learning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Model-Based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</a:p>
          <a:p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Input: a fixed policy </a:t>
            </a:r>
            <a:r>
              <a:rPr lang="en-US" sz="2400" dirty="0" smtClean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state values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 smtClean="0"/>
              <a:t>Goal: Compute values for each state under </a:t>
            </a:r>
            <a:r>
              <a:rPr lang="en-US" sz="2800" dirty="0" smtClean="0">
                <a:sym typeface="Symbol" pitchFamily="18" charset="2"/>
              </a:rPr>
              <a:t>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Idea: Average together observed sample values</a:t>
            </a:r>
          </a:p>
          <a:p>
            <a:pPr lvl="1"/>
            <a:r>
              <a:rPr lang="en-US" sz="2400" dirty="0" smtClean="0"/>
              <a:t>Act according to </a:t>
            </a:r>
            <a:r>
              <a:rPr lang="en-US" sz="2400" dirty="0" smtClean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 smtClean="0"/>
              <a:t>Every time you visit a state, write down what the sum of discounted rewards turned out to be</a:t>
            </a:r>
          </a:p>
          <a:p>
            <a:pPr lvl="1"/>
            <a:r>
              <a:rPr lang="en-US" sz="2400" dirty="0" smtClean="0"/>
              <a:t>Average those samples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direct evaluation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Problems with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 smtClean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Difference Learning</a:t>
            </a:r>
            <a:endParaRPr lang="en-US" dirty="0"/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 smtClean="0"/>
              <a:t>Exponential moving average </a:t>
            </a:r>
          </a:p>
          <a:p>
            <a:pPr lvl="1"/>
            <a:r>
              <a:rPr lang="en-US" sz="2400" dirty="0" smtClean="0"/>
              <a:t>The running interpolation update:</a:t>
            </a:r>
          </a:p>
          <a:p>
            <a:pPr lvl="4"/>
            <a:endParaRPr lang="en-US" sz="1600" dirty="0" smtClean="0"/>
          </a:p>
          <a:p>
            <a:pPr lvl="1"/>
            <a:r>
              <a:rPr lang="en-US" sz="2400" dirty="0" smtClean="0"/>
              <a:t>Makes recent samples more important: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Forgets about the past (distant past values were wrong anyway)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Decreasing learning rate (alpha) can give converging averages</a:t>
            </a:r>
          </a:p>
          <a:p>
            <a:endParaRPr lang="en-US" sz="2800" dirty="0" smtClean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Temporal Difference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/>
                <a:gridCol w="741485"/>
                <a:gridCol w="741485"/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 smtClean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 smtClean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V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Q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s,a</a:t>
            </a:r>
            <a:r>
              <a:rPr lang="en-US" sz="2000" dirty="0" smtClean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Q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q-values for all q-states: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 smtClean="0"/>
              <a:t>Q-Learning: sample-based Q-value iteration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Learn Q(</a:t>
            </a:r>
            <a:r>
              <a:rPr lang="en-US" sz="2800" dirty="0" err="1" smtClean="0"/>
              <a:t>s,a</a:t>
            </a:r>
            <a:r>
              <a:rPr lang="en-US" sz="2800" dirty="0" smtClean="0"/>
              <a:t>) values as you go</a:t>
            </a:r>
          </a:p>
          <a:p>
            <a:pPr lvl="1"/>
            <a:r>
              <a:rPr lang="en-US" sz="2400" dirty="0" smtClean="0"/>
              <a:t>Receive a sample (</a:t>
            </a:r>
            <a:r>
              <a:rPr lang="en-US" sz="2400" dirty="0" err="1" smtClean="0"/>
              <a:t>s,a,s’,r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Consider your old estimate:</a:t>
            </a:r>
          </a:p>
          <a:p>
            <a:pPr lvl="1"/>
            <a:r>
              <a:rPr lang="en-US" sz="2400" dirty="0" smtClean="0"/>
              <a:t>Consider your new sample estimate: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-- </a:t>
            </a:r>
            <a:r>
              <a:rPr lang="en-US" dirty="0" err="1" smtClean="0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-- Crawler</a:t>
            </a:r>
            <a:endParaRPr lang="en-US" dirty="0"/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Actions: 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Initial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A Learning Trial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</a:t>
            </a:r>
            <a:r>
              <a:rPr lang="en-US" sz="2400" dirty="0" smtClean="0">
                <a:latin typeface="Calibri" pitchFamily="34" charset="0"/>
              </a:rPr>
              <a:t>Learning [1K Trials]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Initial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initial]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Training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training]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Finished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finished]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</a:t>
            </a:r>
            <a:r>
              <a:rPr lang="en-US" dirty="0" err="1" smtClean="0">
                <a:ea typeface="ＭＳ Ｐゴシック" pitchFamily="34" charset="-128"/>
              </a:rPr>
              <a:t>Sidewinding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SNAKE –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54292</TotalTime>
  <Words>2011</Words>
  <Application>Microsoft Macintosh PowerPoint</Application>
  <PresentationFormat>Custom</PresentationFormat>
  <Paragraphs>382</Paragraphs>
  <Slides>38</Slides>
  <Notes>5</Notes>
  <HiddenSlides>3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dan-berkeley-nlp-v1</vt:lpstr>
      <vt:lpstr>Photo Editor Photo</vt:lpstr>
      <vt:lpstr>Announcements</vt:lpstr>
      <vt:lpstr>CS 188: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2978</cp:revision>
  <cp:lastPrinted>2014-02-20T19:34:11Z</cp:lastPrinted>
  <dcterms:created xsi:type="dcterms:W3CDTF">2004-08-27T04:16:05Z</dcterms:created>
  <dcterms:modified xsi:type="dcterms:W3CDTF">2014-08-21T06:51:42Z</dcterms:modified>
</cp:coreProperties>
</file>